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42" r:id="rId2"/>
    <p:sldId id="335" r:id="rId3"/>
    <p:sldId id="350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51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72FBCF-E2D8-7DB6-C6B2-FD7491033FAC}" name="Pykor, Ryan (STC)" initials="PR" userId="S::ryan.pykor@arcfield.com::b2f3f4b7-ff46-44db-9c05-9bf674d3043a" providerId="AD"/>
  <p188:author id="{0CC276FE-5CED-259F-757C-B28F6336D7B8}" name="Kliczinski, Gary (STC)" initials="GK" userId="S::gary.kliczinski@arcfield.com::da3027bf-9d8d-47b0-a5c2-0a4c34d69d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688746-462B-49BC-334F-F1119DCC27E3}" v="9" dt="2026-06-24T22:00:47.286"/>
    <p1510:client id="{75DBD7D4-9DD5-479D-9CA5-C962E6B52335}" v="231" dt="2026-06-25T18:26:20.92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8" autoAdjust="0"/>
    <p:restoredTop sz="81114" autoAdjust="0"/>
  </p:normalViewPr>
  <p:slideViewPr>
    <p:cSldViewPr snapToGrid="0">
      <p:cViewPr varScale="1">
        <p:scale>
          <a:sx n="21" d="100"/>
          <a:sy n="21" d="100"/>
        </p:scale>
        <p:origin x="142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35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733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654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050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770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94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4AC17-30EB-5390-6812-701A3BB0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39467E-D2A8-C51E-6942-1405B8C02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F1D6A9-3E06-F0B7-66DA-BD36A5119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688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7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790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02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598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078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29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75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538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90869" y="5721931"/>
            <a:ext cx="19594513" cy="1136069"/>
          </a:xfrm>
        </p:spPr>
        <p:txBody>
          <a:bodyPr/>
          <a:lstStyle/>
          <a:p>
            <a:r>
              <a:rPr lang="en-US" dirty="0"/>
              <a:t>Gary Kliczinski / Ryan Pykor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MODEL-BASED PRODUCT LINE TRADE STUDIES WITH POWER BI VISUALIZATION</a:t>
            </a:r>
          </a:p>
        </p:txBody>
      </p:sp>
    </p:spTree>
    <p:extLst>
      <p:ext uri="{BB962C8B-B14F-4D97-AF65-F5344CB8AC3E}">
        <p14:creationId xmlns:p14="http://schemas.microsoft.com/office/powerpoint/2010/main" val="123760649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B22DC-1917-45C4-82D9-BE4C747E8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5E84F-E19A-F10D-1E44-58D3861A05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/>
              <a:t>Power BI: The Decision Room 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2D0F08-E1C4-0576-1C2F-2AE856BEA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5" y="2316355"/>
            <a:ext cx="11833493" cy="6629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A29678-FAAF-3230-A183-A198279E3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0735" y="2297302"/>
            <a:ext cx="11999550" cy="6654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10C4BF-760F-4748-9342-F8F48C071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06" y="10118914"/>
            <a:ext cx="17979656" cy="1994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3E2068-FEB8-2468-5E24-2429AFDB8A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29741" y="8244972"/>
            <a:ext cx="3421837" cy="4385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244013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174CA-CFE7-A90C-CBA8-043AC538B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9D921-C82A-28DF-E8EF-6625C08853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Closed-Loop Workflow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A5904-6B9D-3DD0-2120-B1D173313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0097" y="1871365"/>
            <a:ext cx="18943806" cy="10661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955643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47E2E-98B8-382F-1CB5-DD26AAF31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865E2-F41A-51E8-A4FF-02852A5779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This Improves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48177C-2CE6-13DD-6657-8F7A40B97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60" y="1880190"/>
            <a:ext cx="18986205" cy="10685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325263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AA98D-41F4-E31E-3745-CA3D4099E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96149-8361-78B7-269D-D91939B7CD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Limitations and Future 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4A85E-6404-70A1-9363-CD8FDE5D7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039" y="1828800"/>
            <a:ext cx="19133921" cy="107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172238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561DA-9C6F-DF85-AB55-B734CBE61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30B7C-9903-E8AF-BEDD-1FC006B438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Closing / Q&amp;A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BDBF8-3557-D8B7-F5F4-4D411FBFC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5772" y="1933781"/>
            <a:ext cx="18932454" cy="106551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021796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7BBCE-EC3C-A682-F278-9F49B5495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C42295-2350-EB97-AEF7-A23D171E19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90869" y="5721931"/>
            <a:ext cx="19594513" cy="1136069"/>
          </a:xfrm>
        </p:spPr>
        <p:txBody>
          <a:bodyPr/>
          <a:lstStyle/>
          <a:p>
            <a:r>
              <a:rPr lang="en-US" dirty="0"/>
              <a:t>Gary Kliczinski / Ryan Pykor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797BC-95B5-E0B1-AEF9-2ECEFB0E64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MODEL-BASED PRODUCT LINE TRADE STUDIES WITH POWER BI VISUALIZATION</a:t>
            </a:r>
          </a:p>
        </p:txBody>
      </p:sp>
    </p:spTree>
    <p:extLst>
      <p:ext uri="{BB962C8B-B14F-4D97-AF65-F5344CB8AC3E}">
        <p14:creationId xmlns:p14="http://schemas.microsoft.com/office/powerpoint/2010/main" val="189495405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811B9-627A-7F28-4108-2051B5835B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4621435" cy="1857155"/>
          </a:xfrm>
        </p:spPr>
        <p:txBody>
          <a:bodyPr/>
          <a:lstStyle/>
          <a:p>
            <a:r>
              <a:rPr lang="en-US" sz="6000" dirty="0"/>
              <a:t>The Problem: </a:t>
            </a:r>
          </a:p>
          <a:p>
            <a:r>
              <a:rPr lang="en-US" sz="4800" dirty="0"/>
              <a:t>Product-Line Trade Studies Don’t Scale Well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F355D1F-97F6-C08D-0345-B20091D82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632" y="2270161"/>
            <a:ext cx="18266735" cy="10280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71219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5BBE0-DAB6-7CBB-C1AE-5E56491203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3691191" cy="1857155"/>
          </a:xfrm>
        </p:spPr>
        <p:txBody>
          <a:bodyPr/>
          <a:lstStyle/>
          <a:p>
            <a:r>
              <a:rPr lang="en-US" sz="6000" dirty="0"/>
              <a:t>Why the Front-End Decision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3680FF-91C9-5936-1884-20AD94BE5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033" y="2096086"/>
            <a:ext cx="17615934" cy="9914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030941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BB094-10D5-F0F8-E343-738F2B9BB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722CC-A972-0A4A-C0C0-A5D80092BB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Core Integration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3E45B6-924E-E0D0-F034-3C01D0FC9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297" y="2096086"/>
            <a:ext cx="20039406" cy="10570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016757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F477E-EA64-7F95-91EC-EB235B65C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E0FC8-1605-10F7-D8B7-CD9EE02D79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Case Study Setup: </a:t>
            </a:r>
          </a:p>
          <a:p>
            <a:r>
              <a:rPr lang="en-US" sz="4800" dirty="0"/>
              <a:t>A Configurable Vehicle Family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96F17-561B-AC80-B8A4-7753764E2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860" y="2474754"/>
            <a:ext cx="19032279" cy="9976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439804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8E9F1-7C31-47FF-A195-F7B6C16E4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910FA-9B17-9D00-AA44-264C95CE3E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150% Architecture: </a:t>
            </a:r>
          </a:p>
          <a:p>
            <a:r>
              <a:rPr lang="en-US" sz="4800" dirty="0"/>
              <a:t>One Superset, Many Products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E23438-1E37-3DFD-D556-31C9136C3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997" y="6170808"/>
            <a:ext cx="13511111" cy="60952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723741-8239-CFFF-FAB5-C4F8161B6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2" y="2640668"/>
            <a:ext cx="10983815" cy="563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2555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F34FF-E578-1483-F961-1E62CE22E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9EC59-5127-7655-ED19-77B832DEFE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4265349" cy="1857155"/>
          </a:xfrm>
        </p:spPr>
        <p:txBody>
          <a:bodyPr/>
          <a:lstStyle/>
          <a:p>
            <a:r>
              <a:rPr lang="en-US" sz="5400" dirty="0"/>
              <a:t>Alternatives Become Trade-Study Features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A6136-7485-8588-BDB3-99EDFC1CFA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6" y="3461633"/>
            <a:ext cx="14249738" cy="67927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4DC73C-3D72-4F93-94BE-BDA697E98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581" y="5863723"/>
            <a:ext cx="8461068" cy="33497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99F472-EB80-17AD-332E-9A667E5090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581" y="2395294"/>
            <a:ext cx="6941354" cy="32451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D6609E-972E-2720-01F4-A3695B543A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85581" y="9436808"/>
            <a:ext cx="4894878" cy="2641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94956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0C1E9-7877-7DB8-9FF3-EEB30C84A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F3567-3D80-7218-6516-16CEE6111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/>
              <a:t>The Model Computes the Engineering Attributes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FE02EB-2A1B-0192-AAF2-2BAFFB90E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59" y="2283396"/>
            <a:ext cx="7864569" cy="25690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6A0B3D-6500-91C4-E56D-CB1DF0EDD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59" y="4892912"/>
            <a:ext cx="7864570" cy="33804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6E9F65-FF19-FA86-4436-1973988C27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789" y="8273399"/>
            <a:ext cx="7438039" cy="42194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45E39E-0EB0-656A-3DA5-EA3457F977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010" y="2241221"/>
            <a:ext cx="7864569" cy="1025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0286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35E85-BC42-080C-87AA-5928E84F1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D02DD-0254-EE09-F833-50C1227098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MCDA: Feasible vs. Desirable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393A11-4828-F441-1B3A-79B004B95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4172" y="2096086"/>
            <a:ext cx="14649966" cy="8244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36CD20-0FEC-1307-EB69-81F40D2BC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6514" y="10519623"/>
            <a:ext cx="16270971" cy="22005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754535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B91B058-5EE0-4837-910C-F0AC2BDB063D}"/>
</file>

<file path=customXml/itemProps2.xml><?xml version="1.0" encoding="utf-8"?>
<ds:datastoreItem xmlns:ds="http://schemas.openxmlformats.org/officeDocument/2006/customXml" ds:itemID="{F3F8B823-F8C6-4A66-A8F0-3B658071F06B}"/>
</file>

<file path=customXml/itemProps3.xml><?xml version="1.0" encoding="utf-8"?>
<ds:datastoreItem xmlns:ds="http://schemas.openxmlformats.org/officeDocument/2006/customXml" ds:itemID="{6DD84019-DFA7-4097-8E48-77194E084BA3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  <clbl:label id="{ff94c0a7-07cc-47df-8981-11dfddd57863}" enabled="0" method="" siteId="{ff94c0a7-07cc-47df-8981-11dfddd5786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1770</TotalTime>
  <Words>99</Words>
  <Application>Microsoft Office PowerPoint</Application>
  <PresentationFormat>Custom</PresentationFormat>
  <Paragraphs>20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338</cp:revision>
  <dcterms:modified xsi:type="dcterms:W3CDTF">2026-08-08T00:07:09Z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